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1" r:id="rId5"/>
  </p:sldMasterIdLst>
  <p:notesMasterIdLst>
    <p:notesMasterId r:id="rId12"/>
  </p:notesMasterIdLst>
  <p:sldIdLst>
    <p:sldId id="307" r:id="rId6"/>
    <p:sldId id="2147138358" r:id="rId7"/>
    <p:sldId id="2147138369" r:id="rId8"/>
    <p:sldId id="2147138372" r:id="rId9"/>
    <p:sldId id="2147138366" r:id="rId10"/>
    <p:sldId id="21471383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8A4430E-DEDC-5840-097C-15D549D2294B}" name="adenola (ESO), Sade" initials="a(S" userId="S::Sade.Adenola@uk.nationalgrid.com::51a84513-85ef-46b3-9e85-a2766f7643dc" providerId="AD"/>
  <p188:author id="{967455FD-E0BC-3CEC-593D-D66F25650B8F}" name="Kwaku Nti" initials="KN" userId="S::kwaku.nti@uk.nationalgrid.com::4f3163d9-251c-4fa3-8d16-8bba2752227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E2C"/>
    <a:srgbClr val="0000FF"/>
    <a:srgbClr val="FBE64D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50" autoAdjust="0"/>
    <p:restoredTop sz="93792" autoAdjust="0"/>
  </p:normalViewPr>
  <p:slideViewPr>
    <p:cSldViewPr snapToGrid="0" snapToObjects="1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92F11-53F7-449A-8425-6B2731A79871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C4B73-5AD7-43E8-8E66-C620C4589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47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75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B74334-5195-1F4B-B190-5A416FFA43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7505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B74334-5195-1F4B-B190-5A416FFA43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2627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2B6A85-AF41-4BCC-A711-94E8AA0291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203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2B6A85-AF41-4BCC-A711-94E8AA0291B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4891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822B-4360-F14B-B55B-2D0306F62B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06DA2E-B613-4946-ADEE-C88A4A240F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1F407-3692-3745-BFFA-A0BF309C9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5F847-ADB5-6242-B858-2FB18E606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7029A-908F-FD48-9A26-2DE4D3849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5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EF98-FC58-2140-9AFE-27D5E2AA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9D57C3-1C63-9447-AFB0-4AB83FDFC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C114E-F9EE-3940-8DF8-20EC57F93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214CF-79D0-2546-B254-317E3104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56B3B-34C1-FC4B-A93E-9B15B28F2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6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B45026-8D98-D04B-ABDA-CE46E27728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3F92F-1294-DB48-BF93-2EA171920B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F0D70-67B3-4245-A4E8-A27D0DDEC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A4D30-C83E-CE44-A367-8BBFB3D4B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AC2FB-76FD-4B49-B0ED-EB805ECEC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1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5F127328-5914-8746-9676-46AEF2593F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45E6C8-F8C7-574A-9C5C-305FA222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68" y="2688964"/>
            <a:ext cx="4856568" cy="1480071"/>
          </a:xfrm>
          <a:prstGeom prst="rect">
            <a:avLst/>
          </a:prstGeom>
        </p:spPr>
        <p:txBody>
          <a:bodyPr anchor="b"/>
          <a:lstStyle>
            <a:lvl1pPr>
              <a:defRPr sz="4800" b="0" i="0">
                <a:solidFill>
                  <a:schemeClr val="bg1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B78912-ED94-0848-975B-CD0C55ECC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99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822B-4360-F14B-B55B-2D0306F62B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06DA2E-B613-4946-ADEE-C88A4A240F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1F407-3692-3745-BFFA-A0BF309C9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5F847-ADB5-6242-B858-2FB18E606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7029A-908F-FD48-9A26-2DE4D3849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7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CEAEB-6DC3-3542-9480-B6D3E028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20E8A-16DD-B942-B4A4-42DF145A7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768B85-CFA2-384C-B493-44E757675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3BF09-8F93-1441-A4DA-0CAFF7D8C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40BCF-D7D4-0F4A-A492-E4FA90DCE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54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0C8A5-F65E-DB42-AA4F-1D0FA9B32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8CEEA-864C-CF46-B568-86ABD5407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0C6BB-6CC7-9048-9741-E20EF239D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C480C-600F-D74C-B673-D61A2D3C7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9D67A-57DD-9C4B-ACEE-DEEAD6200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67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82C0E-7772-7840-8715-15C603BDB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037C7-F4FE-6346-983D-09CC0D4159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5AAE32-7479-E448-AFD0-A75A2F748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9F98B-6A4B-1544-8AA2-C075F8DFF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20516-477D-B940-A1CD-B3AEFEBB7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A7A84-2D64-7443-9C2F-BB8E19606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51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F4FCD-8ED2-EE43-8B96-25DF5698E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5A689-234B-CA4D-AF41-C76E3E2AA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161BA-430C-DB44-A614-166457B56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14A8B2-628C-584F-8A5D-F69C8DFEA9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0C80BA-3DFA-5D44-8157-F51D5F1B8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BFB669-2DB0-4846-BDF7-FE3D6DB74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19D54D-A01A-524A-8699-0728230EC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23A1B0-937F-2E46-9073-ABA17170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38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42469-AB4F-5040-A62D-B6A7ADD5D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E4B596-FAD7-3F4C-94F2-C2E0B638A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329402-4C9A-5B42-9B07-C38D7EC5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1FAB7D-7B39-AA46-802F-A8FEFB2F8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66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44B70A-30C2-1348-96BB-863B3D372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65E792-344D-FB40-AA10-F10837093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BB02C-5BDE-2641-BC0A-064C1189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57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CEAEB-6DC3-3542-9480-B6D3E028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20E8A-16DD-B942-B4A4-42DF145A7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768B85-CFA2-384C-B493-44E757675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3BF09-8F93-1441-A4DA-0CAFF7D8C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40BCF-D7D4-0F4A-A492-E4FA90DCE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742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A75B7-71BF-A047-88E3-53EF41413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DC888-7134-E04C-95D8-F7FE8D4B8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F1A79-7F33-7C40-94F3-09EC39CC14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A330F9-358A-9544-9DD2-740AC391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16174-A682-9948-88FA-A44721234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9BEB07-9D65-DD41-A545-E3BD82C02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624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BEB07-60EE-1545-9020-3C211B5C5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4CF85A-D1BF-A84D-8797-6F90A48A9B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066FB-FABF-3B46-8DF2-BE34AD793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F1162-73FB-FC49-A3B6-D967273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46DE8D-3BD1-8641-9D9E-4FA15B1A6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AB4883-85B4-9445-A223-9624A6A0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5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EF98-FC58-2140-9AFE-27D5E2AA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9D57C3-1C63-9447-AFB0-4AB83FDFC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C114E-F9EE-3940-8DF8-20EC57F93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214CF-79D0-2546-B254-317E3104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56B3B-34C1-FC4B-A93E-9B15B28F2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203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B45026-8D98-D04B-ABDA-CE46E27728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3F92F-1294-DB48-BF93-2EA171920B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F0D70-67B3-4245-A4E8-A27D0DDEC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A4D30-C83E-CE44-A367-8BBFB3D4B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AC2FB-76FD-4B49-B0ED-EB805ECEC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055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0C8A5-F65E-DB42-AA4F-1D0FA9B32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8CEEA-864C-CF46-B568-86ABD5407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0C6BB-6CC7-9048-9741-E20EF239D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C480C-600F-D74C-B673-D61A2D3C7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9D67A-57DD-9C4B-ACEE-DEEAD6200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6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82C0E-7772-7840-8715-15C603BDB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037C7-F4FE-6346-983D-09CC0D4159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5AAE32-7479-E448-AFD0-A75A2F748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9F98B-6A4B-1544-8AA2-C075F8DFF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20516-477D-B940-A1CD-B3AEFEBB7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A7A84-2D64-7443-9C2F-BB8E19606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60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F4FCD-8ED2-EE43-8B96-25DF5698E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5A689-234B-CA4D-AF41-C76E3E2AA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161BA-430C-DB44-A614-166457B56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14A8B2-628C-584F-8A5D-F69C8DFEA9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0C80BA-3DFA-5D44-8157-F51D5F1B8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BFB669-2DB0-4846-BDF7-FE3D6DB74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19D54D-A01A-524A-8699-0728230EC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23A1B0-937F-2E46-9073-ABA17170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70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42469-AB4F-5040-A62D-B6A7ADD5D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E4B596-FAD7-3F4C-94F2-C2E0B638A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329402-4C9A-5B42-9B07-C38D7EC5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1FAB7D-7B39-AA46-802F-A8FEFB2F8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6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44B70A-30C2-1348-96BB-863B3D372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65E792-344D-FB40-AA10-F10837093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BB02C-5BDE-2641-BC0A-064C1189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50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A75B7-71BF-A047-88E3-53EF41413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DC888-7134-E04C-95D8-F7FE8D4B8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F1A79-7F33-7C40-94F3-09EC39CC14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A330F9-358A-9544-9DD2-740AC391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16174-A682-9948-88FA-A44721234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9BEB07-9D65-DD41-A545-E3BD82C02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2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BEB07-60EE-1545-9020-3C211B5C5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4CF85A-D1BF-A84D-8797-6F90A48A9B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066FB-FABF-3B46-8DF2-BE34AD793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F1162-73FB-FC49-A3B6-D967273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46DE8D-3BD1-8641-9D9E-4FA15B1A6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AB4883-85B4-9445-A223-9624A6A0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5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889F8-86FA-4749-B26A-BF0765D2B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5784B-0091-9C48-8CA2-30E74D292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1A17C-E3E7-DD48-A5EC-483E1C4B2A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6A791-F316-2046-87D5-FE464BA318EF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28330-871B-F74C-B2E9-F9B8F2CE8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469A4-BD5E-8142-8047-53CFFF238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33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889F8-86FA-4749-B26A-BF0765D2B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5784B-0091-9C48-8CA2-30E74D292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1A17C-E3E7-DD48-A5EC-483E1C4B2A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28330-871B-F74C-B2E9-F9B8F2CE8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469A4-BD5E-8142-8047-53CFFF238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27484-AE73-8842-A104-636AE1E6D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4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24AC56C-670D-4CA0-B15F-8E4CB802AA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1" b="782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329FB8B-13A0-4A2D-B9CF-62570F21B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874" y="2499257"/>
            <a:ext cx="7400191" cy="2708659"/>
          </a:xfrm>
        </p:spPr>
        <p:txBody>
          <a:bodyPr lIns="91440" tIns="45720" rIns="91440" bIns="45720" anchor="b">
            <a:normAutofit fontScale="90000"/>
          </a:bodyPr>
          <a:lstStyle/>
          <a:p>
            <a:r>
              <a:rPr lang="en-GB" sz="4400" b="1" dirty="0">
                <a:latin typeface="Helvetica Neue LT Std 65 Medium"/>
              </a:rPr>
              <a:t>Electricity System Restoration Standard</a:t>
            </a:r>
            <a:br>
              <a:rPr lang="en-GB" sz="4400" b="1" dirty="0">
                <a:latin typeface="Helvetica Neue LT Std 65 Medium"/>
              </a:rPr>
            </a:br>
            <a:br>
              <a:rPr lang="en-GB" sz="4400" b="1" dirty="0">
                <a:latin typeface="Helvetica Neue LT Std 65 Medium"/>
              </a:rPr>
            </a:br>
            <a:r>
              <a:rPr lang="en-GB" sz="3100" b="1" dirty="0">
                <a:latin typeface="Helvetica Neue LT Std 65 Medium"/>
              </a:rPr>
              <a:t>STC Panel Presentation</a:t>
            </a:r>
            <a:br>
              <a:rPr lang="en-GB" sz="4400" b="1" dirty="0">
                <a:latin typeface="Helvetica Neue LT Std 65 Medium"/>
              </a:rPr>
            </a:br>
            <a:br>
              <a:rPr lang="en-GB" sz="4400" b="1" dirty="0">
                <a:latin typeface="Helvetica Neue LT Std 65 Medium"/>
              </a:rPr>
            </a:br>
            <a:r>
              <a:rPr lang="en-GB" sz="2000" b="1" dirty="0">
                <a:latin typeface="Helvetica Neue LT Std 65 Medium"/>
              </a:rPr>
              <a:t>March 2023</a:t>
            </a:r>
            <a:br>
              <a:rPr lang="en-GB" sz="2400" dirty="0"/>
            </a:br>
            <a:br>
              <a:rPr lang="en-GB" sz="2400" dirty="0"/>
            </a:b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86363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233BA7-BB80-423F-BCDC-6D002A73650A}"/>
              </a:ext>
            </a:extLst>
          </p:cNvPr>
          <p:cNvSpPr txBox="1"/>
          <p:nvPr/>
        </p:nvSpPr>
        <p:spPr>
          <a:xfrm>
            <a:off x="375923" y="1459230"/>
            <a:ext cx="11389677" cy="36009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400" dirty="0"/>
          </a:p>
          <a:p>
            <a:pPr marL="179388"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Special Condition 2.2 of National Grid’s Electricity System Operator’s Transmission Licence, the Electricity System Restoration Standard (ESRS) was introduced in October 2021 and requires </a:t>
            </a:r>
          </a:p>
          <a:p>
            <a:pPr marL="179388"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	a. 60% of electricity demand being restored within 24 hours in all regions; </a:t>
            </a:r>
          </a:p>
          <a:p>
            <a:pPr marL="179388"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	    and </a:t>
            </a:r>
          </a:p>
          <a:p>
            <a:pPr marL="179388"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	b. 100% of electricity demand being restored within 5 days nationally. </a:t>
            </a:r>
          </a:p>
          <a:p>
            <a:pPr marL="179388" lvl="2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purpose of this direction is to require that the ESO </a:t>
            </a:r>
          </a:p>
          <a:p>
            <a:pPr marL="179388"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	a) Ensures and maintains an electricity restoration capability; and </a:t>
            </a:r>
          </a:p>
          <a:p>
            <a:pPr marL="179388"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	b) Ensures and maintains the restoration timeframe.</a:t>
            </a:r>
          </a:p>
          <a:p>
            <a:pPr marL="179388"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	c) Replace the definition of “Black Start” with “System Restoration”</a:t>
            </a:r>
          </a:p>
          <a:p>
            <a:pPr marL="179388" lvl="2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aim is to restore the system and supplies as quickly as possible in the most economic manner 	</a:t>
            </a:r>
            <a:r>
              <a:rPr lang="en-GB" dirty="0">
                <a:latin typeface="Calibri" panose="020F0502020204030204" pitchFamily="34" charset="0"/>
              </a:rPr>
              <a:t> </a:t>
            </a:r>
          </a:p>
          <a:p>
            <a:endParaRPr lang="en-GB" sz="2000" b="1" dirty="0"/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A3EF34BE-F919-4603-AD8A-9C4429B3174C}"/>
              </a:ext>
            </a:extLst>
          </p:cNvPr>
          <p:cNvSpPr txBox="1">
            <a:spLocks/>
          </p:cNvSpPr>
          <p:nvPr/>
        </p:nvSpPr>
        <p:spPr>
          <a:xfrm>
            <a:off x="331015" y="506888"/>
            <a:ext cx="11529970" cy="637747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b="1" i="0" kern="120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sz="2800" dirty="0">
                <a:latin typeface="Helvetica Neue LT Std 65 Medium"/>
              </a:rPr>
              <a:t>Facilitation of the Electricity System Restoration Standard (ESRS)</a:t>
            </a:r>
            <a:endParaRPr lang="en-GB" sz="28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872A4E-F090-481C-8367-11FA8FAE7A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910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233BA7-BB80-423F-BCDC-6D002A73650A}"/>
              </a:ext>
            </a:extLst>
          </p:cNvPr>
          <p:cNvSpPr txBox="1"/>
          <p:nvPr/>
        </p:nvSpPr>
        <p:spPr>
          <a:xfrm>
            <a:off x="295843" y="1086057"/>
            <a:ext cx="9333932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STC changes are as a result of Grid Code changes due to ESRS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alt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Glossary and Definitions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Planning Code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Connection Conditions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European Connection Conditions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Operating Code 1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Operating Code 2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Operating Code 5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Operating Code 9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Balancing Code 2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Balancing Code 4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Data Registration Code</a:t>
            </a:r>
          </a:p>
          <a:p>
            <a:pPr marL="800100" lvl="1" indent="-342900">
              <a:buFont typeface="Wingdings" panose="05000000000000000000" pitchFamily="2" charset="2"/>
              <a:buChar char="§"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General Conditions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A3EF34BE-F919-4603-AD8A-9C4429B3174C}"/>
              </a:ext>
            </a:extLst>
          </p:cNvPr>
          <p:cNvSpPr txBox="1">
            <a:spLocks/>
          </p:cNvSpPr>
          <p:nvPr/>
        </p:nvSpPr>
        <p:spPr>
          <a:xfrm>
            <a:off x="427568" y="188015"/>
            <a:ext cx="11529970" cy="637747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b="1" i="0" kern="120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BF22"/>
                </a:solidFill>
                <a:effectLst/>
                <a:uLnTx/>
                <a:uFillTx/>
                <a:latin typeface="Helvetica Neue LT Std 65 Medium"/>
              </a:rPr>
              <a:t>Grid Code documents reviewed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FFBF22"/>
              </a:solidFill>
              <a:effectLst/>
              <a:uLnTx/>
              <a:uFillTx/>
              <a:latin typeface="Helvetica Neue LT Std 65 Medium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872A4E-F090-481C-8367-11FA8FAE7A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50FA5B-8AB8-480B-98FA-C996E613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227484-AE73-8842-A104-636AE1E6D5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105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233BA7-BB80-423F-BCDC-6D002A73650A}"/>
              </a:ext>
            </a:extLst>
          </p:cNvPr>
          <p:cNvSpPr txBox="1"/>
          <p:nvPr/>
        </p:nvSpPr>
        <p:spPr>
          <a:xfrm>
            <a:off x="427568" y="1104503"/>
            <a:ext cx="11027727" cy="32008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System Defence Plan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System Restoration Plan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Test Plan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Control Telephony Standard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Communications Standard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Distribution Restoration Zone Control System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A3EF34BE-F919-4603-AD8A-9C4429B3174C}"/>
              </a:ext>
            </a:extLst>
          </p:cNvPr>
          <p:cNvSpPr txBox="1">
            <a:spLocks/>
          </p:cNvSpPr>
          <p:nvPr/>
        </p:nvSpPr>
        <p:spPr>
          <a:xfrm>
            <a:off x="427568" y="188015"/>
            <a:ext cx="11529970" cy="637747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b="1" i="0" kern="120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BF22"/>
                </a:solidFill>
                <a:effectLst/>
                <a:uLnTx/>
                <a:uFillTx/>
                <a:latin typeface="Helvetica Neue LT Std 65 Medium"/>
              </a:rPr>
              <a:t>Supplementary Grid Code related documents reviewed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FFBF22"/>
              </a:solidFill>
              <a:effectLst/>
              <a:uLnTx/>
              <a:uFillTx/>
              <a:latin typeface="Helvetica Neue LT Std 65 Medium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872A4E-F090-481C-8367-11FA8FAE7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4C5D65-2F59-448F-B809-F3272E251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227484-AE73-8842-A104-636AE1E6D5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7530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F7A4147-CBB0-4493-81B5-F456CF12A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57" y="-123168"/>
            <a:ext cx="6069806" cy="889080"/>
          </a:xfrm>
        </p:spPr>
        <p:txBody>
          <a:bodyPr>
            <a:normAutofit fontScale="90000"/>
          </a:bodyPr>
          <a:lstStyle/>
          <a:p>
            <a:br>
              <a:rPr lang="en-GB" altLang="en-US" dirty="0"/>
            </a:br>
            <a:r>
              <a:rPr lang="en-GB" altLang="en-US" sz="3100" b="1" dirty="0">
                <a:solidFill>
                  <a:srgbClr val="FFBF22"/>
                </a:solidFill>
                <a:latin typeface="Helvetica Neue LT Std 65 Medium"/>
              </a:rPr>
              <a:t>Proposed STC  Changes</a:t>
            </a:r>
            <a:br>
              <a:rPr lang="en-GB" altLang="en-US" dirty="0"/>
            </a:br>
            <a:endParaRPr lang="en-GB" alt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1FC8B26-29DF-4A2C-9A63-935E13E93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119" y="888809"/>
            <a:ext cx="10891098" cy="4681997"/>
          </a:xfrm>
        </p:spPr>
        <p:txBody>
          <a:bodyPr>
            <a:noAutofit/>
          </a:bodyPr>
          <a:lstStyle/>
          <a:p>
            <a:pPr marL="179388" lvl="2" indent="0">
              <a:lnSpc>
                <a:spcPct val="100000"/>
              </a:lnSpc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79388" lvl="2" indent="0">
              <a:lnSpc>
                <a:spcPct val="100000"/>
              </a:lnSpc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b="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b="0" dirty="0">
              <a:solidFill>
                <a:schemeClr val="tx1"/>
              </a:solidFill>
            </a:endParaRP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E5F74115-6090-4441-85C2-024CA6D69997}"/>
              </a:ext>
            </a:extLst>
          </p:cNvPr>
          <p:cNvSpPr txBox="1">
            <a:spLocks/>
          </p:cNvSpPr>
          <p:nvPr/>
        </p:nvSpPr>
        <p:spPr>
          <a:xfrm>
            <a:off x="273996" y="6538912"/>
            <a:ext cx="60813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</a:t>
            </a: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F1A767AE-EE7C-457B-8F45-9F489FDF2C61}"/>
              </a:ext>
            </a:extLst>
          </p:cNvPr>
          <p:cNvSpPr txBox="1">
            <a:spLocks/>
          </p:cNvSpPr>
          <p:nvPr/>
        </p:nvSpPr>
        <p:spPr>
          <a:xfrm>
            <a:off x="793777" y="6547932"/>
            <a:ext cx="68255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227484-AE73-8842-A104-636AE1E6D574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9CE8596-9726-43FD-8CD2-351F08FCBE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337124"/>
              </p:ext>
            </p:extLst>
          </p:nvPr>
        </p:nvGraphicFramePr>
        <p:xfrm>
          <a:off x="396240" y="683406"/>
          <a:ext cx="11319641" cy="5313936"/>
        </p:xfrm>
        <a:graphic>
          <a:graphicData uri="http://schemas.openxmlformats.org/drawingml/2006/table">
            <a:tbl>
              <a:tblPr firstRow="1" firstCol="1" bandRow="1"/>
              <a:tblGrid>
                <a:gridCol w="5685710">
                  <a:extLst>
                    <a:ext uri="{9D8B030D-6E8A-4147-A177-3AD203B41FA5}">
                      <a16:colId xmlns:a16="http://schemas.microsoft.com/office/drawing/2014/main" val="3529979810"/>
                    </a:ext>
                  </a:extLst>
                </a:gridCol>
                <a:gridCol w="5633931">
                  <a:extLst>
                    <a:ext uri="{9D8B030D-6E8A-4147-A177-3AD203B41FA5}">
                      <a16:colId xmlns:a16="http://schemas.microsoft.com/office/drawing/2014/main" val="85900797"/>
                    </a:ext>
                  </a:extLst>
                </a:gridCol>
              </a:tblGrid>
              <a:tr h="4132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STC sections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Changes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067334"/>
                  </a:ext>
                </a:extLst>
              </a:tr>
              <a:tr h="47375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Section C (Transmission Services and Operations) 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107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Changes to Part 1,2 and 3 of Section C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071890"/>
                  </a:ext>
                </a:extLst>
              </a:tr>
              <a:tr h="123031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Section D (Planning Co-ordination)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Changes required to Section D Part I Section 2.2.6 and related elements</a:t>
                      </a:r>
                    </a:p>
                    <a:p>
                      <a:pPr marL="285750" lvl="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Changes to </a:t>
                      </a:r>
                      <a:r>
                        <a:rPr lang="en-GB" sz="16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include Critical Tools and Facilities and Assurance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333528"/>
                  </a:ext>
                </a:extLst>
              </a:tr>
              <a:tr h="5492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Section J (Interpretation and Definitions)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Changes to definitions in particular changing ‘Black Start’ to ‘System Restoration’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116375"/>
                  </a:ext>
                </a:extLst>
              </a:tr>
              <a:tr h="12303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Section K (</a:t>
                      </a: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Technical, Design and Operational Planning Criteria and Performance Requirements for Offshore Transmission Systems</a:t>
                      </a: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Changes to include Critical Tools and Facilities  and Assurance in respect of OFTOs</a:t>
                      </a:r>
                    </a:p>
                    <a:p>
                      <a:pPr marL="28575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Changes to ensure consistency with GC0156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8856549"/>
                  </a:ext>
                </a:extLst>
              </a:tr>
              <a:tr h="91413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Schedule 2 (List of Code Procedures)</a:t>
                      </a:r>
                      <a:endParaRPr lang="en-GB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Consequential changes to list as changes will be made to STCPs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830354"/>
                  </a:ext>
                </a:extLst>
              </a:tr>
              <a:tr h="27607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Schedule 3 (Information and Data Exchange Specification)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Data to be exchanged due to ESRS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B08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3583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830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85A1E3-C0E3-B34B-862C-BF8E93CDE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6600"/>
            <a:ext cx="12192000" cy="10414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F7A4147-CBB0-4493-81B5-F456CF12A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346" y="0"/>
            <a:ext cx="11573854" cy="1701800"/>
          </a:xfrm>
        </p:spPr>
        <p:txBody>
          <a:bodyPr>
            <a:normAutofit fontScale="90000"/>
          </a:bodyPr>
          <a:lstStyle/>
          <a:p>
            <a:r>
              <a:rPr lang="en-GB" altLang="en-US" b="1" dirty="0">
                <a:solidFill>
                  <a:srgbClr val="FFC000"/>
                </a:solidFill>
              </a:rPr>
              <a:t>Summary of potential changes to STC – From Future Networks &amp; Assurance Activities Reports</a:t>
            </a:r>
            <a:br>
              <a:rPr lang="en-GB" altLang="en-US" dirty="0"/>
            </a:br>
            <a:endParaRPr lang="en-GB" alt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1FC8B26-29DF-4A2C-9A63-935E13E93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261532"/>
            <a:ext cx="11133667" cy="5029201"/>
          </a:xfrm>
        </p:spPr>
        <p:txBody>
          <a:bodyPr>
            <a:noAutofit/>
          </a:bodyPr>
          <a:lstStyle/>
          <a:p>
            <a:pPr marL="179388" lvl="2" indent="0">
              <a:lnSpc>
                <a:spcPct val="100000"/>
              </a:lnSpc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Resilience of core systems -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CC/ECC.7.10.1 and CC/ECC.7.11.1/2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Sufficient switching speeds within the first 24 hours -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ECC.7.11.3, OC9.4.7.10, OC9.2.1 and OC9.1.1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Energising of auxiliaries to enable power transfer at Connection points and GSP -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CC/ECC.7.10.4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Ability to alter protection setting and protect discriminately during Fault ride through-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CC/ECC.6.2.3.7.2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Provision of reactive compensation to support Users (</a:t>
            </a: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Reactive Power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capability requirements at the </a:t>
            </a: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Offshore Grid Entry Point)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CC/ECC.6.3.2.5.3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Incorporate ESRS in network design -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OC9.2.1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Support during Assurance testing -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OC5.7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Resilience of Comm Systems, control systems (critical tools and facilities)-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CC/ECC.6.4.6.3c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Management (synchronisations) of power islands -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OC9.4.7.9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6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OC9.4.7.10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licating r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equirements 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onshore TOs for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OFTOs - </a:t>
            </a:r>
            <a:r>
              <a:rPr lang="en-GB" sz="1600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OC9.2.5</a:t>
            </a:r>
            <a:endParaRPr lang="en-GB" sz="1600" dirty="0">
              <a:solidFill>
                <a:srgbClr val="FFC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en-GB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GB" sz="2400" b="1" dirty="0"/>
          </a:p>
          <a:p>
            <a:pPr marL="0" indent="0">
              <a:buNone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b="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n-GB" altLang="en-US" sz="2400" b="0" dirty="0">
              <a:solidFill>
                <a:schemeClr val="tx1"/>
              </a:solidFill>
            </a:endParaRP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E5F74115-6090-4441-85C2-024CA6D69997}"/>
              </a:ext>
            </a:extLst>
          </p:cNvPr>
          <p:cNvSpPr txBox="1">
            <a:spLocks/>
          </p:cNvSpPr>
          <p:nvPr/>
        </p:nvSpPr>
        <p:spPr>
          <a:xfrm>
            <a:off x="273996" y="6538912"/>
            <a:ext cx="60813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</a:t>
            </a: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F1A767AE-EE7C-457B-8F45-9F489FDF2C61}"/>
              </a:ext>
            </a:extLst>
          </p:cNvPr>
          <p:cNvSpPr txBox="1">
            <a:spLocks/>
          </p:cNvSpPr>
          <p:nvPr/>
        </p:nvSpPr>
        <p:spPr>
          <a:xfrm>
            <a:off x="793777" y="6547932"/>
            <a:ext cx="68255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227484-AE73-8842-A104-636AE1E6D574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738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7b6fe81-1556-4112-94ca-31043ca39b71">
      <UserInfo>
        <DisplayName/>
        <AccountId xsi:nil="true"/>
        <AccountType/>
      </UserInfo>
    </SharedWithUsers>
    <lcf76f155ced4ddcb4097134ff3c332f xmlns="3f6024f2-ec53-42bf-9fc5-b1e570b27390">
      <Terms xmlns="http://schemas.microsoft.com/office/infopath/2007/PartnerControls"/>
    </lcf76f155ced4ddcb4097134ff3c332f>
    <TaxCatchAll xmlns="cadce026-d35b-4a62-a2ee-1436bb44fb5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7558B389E4AA41BCC49771F5D910C9" ma:contentTypeVersion="15" ma:contentTypeDescription="Create a new document." ma:contentTypeScope="" ma:versionID="685647ccc67e34e16dba3b611d2a089e">
  <xsd:schema xmlns:xsd="http://www.w3.org/2001/XMLSchema" xmlns:xs="http://www.w3.org/2001/XMLSchema" xmlns:p="http://schemas.microsoft.com/office/2006/metadata/properties" xmlns:ns2="3f6024f2-ec53-42bf-9fc5-b1e570b27390" xmlns:ns3="97b6fe81-1556-4112-94ca-31043ca39b71" xmlns:ns4="cadce026-d35b-4a62-a2ee-1436bb44fb55" targetNamespace="http://schemas.microsoft.com/office/2006/metadata/properties" ma:root="true" ma:fieldsID="6c0165d59e1567de676e008b7aa708ff" ns2:_="" ns3:_="" ns4:_="">
    <xsd:import namespace="3f6024f2-ec53-42bf-9fc5-b1e570b27390"/>
    <xsd:import namespace="97b6fe81-1556-4112-94ca-31043ca39b71"/>
    <xsd:import namespace="cadce026-d35b-4a62-a2ee-1436bb44fb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6024f2-ec53-42bf-9fc5-b1e570b273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571c05a-9bf0-4b0b-ad97-e13aed49ba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dce026-d35b-4a62-a2ee-1436bb44fb55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2a93f86f-df12-4503-be51-556605c1ee02}" ma:internalName="TaxCatchAll" ma:showField="CatchAllData" ma:web="97b6fe81-1556-4112-94ca-31043ca39b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71AA6AD-7283-41FD-B146-517D23185C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6A63A6-2796-40FA-95BA-F478FB3C854D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03485f15-308b-43e5-8175-02ef0e2de32d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d1bae02b-9890-49d9-8db4-2f826c38ff5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A2FE4CF-0294-4FB6-9E35-48EC4A28FE57}"/>
</file>

<file path=docProps/app.xml><?xml version="1.0" encoding="utf-8"?>
<Properties xmlns="http://schemas.openxmlformats.org/officeDocument/2006/extended-properties" xmlns:vt="http://schemas.openxmlformats.org/officeDocument/2006/docPropsVTypes">
  <TotalTime>8192</TotalTime>
  <Words>548</Words>
  <Application>Microsoft Office PowerPoint</Application>
  <PresentationFormat>Widescreen</PresentationFormat>
  <Paragraphs>93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Helvetica Neue LT Std 65 Medium</vt:lpstr>
      <vt:lpstr>Wingdings</vt:lpstr>
      <vt:lpstr>Office Theme</vt:lpstr>
      <vt:lpstr>1_Office Theme</vt:lpstr>
      <vt:lpstr>Electricity System Restoration Standard  STC Panel Presentation  March 2023  </vt:lpstr>
      <vt:lpstr>PowerPoint Presentation</vt:lpstr>
      <vt:lpstr>PowerPoint Presentation</vt:lpstr>
      <vt:lpstr>PowerPoint Presentation</vt:lpstr>
      <vt:lpstr> Proposed STC  Changes </vt:lpstr>
      <vt:lpstr>Summary of potential changes to STC – From Future Networks &amp; Assurance Activities Reports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Teare</dc:creator>
  <cp:lastModifiedBy>Nti(ESO), Kwaku</cp:lastModifiedBy>
  <cp:revision>245</cp:revision>
  <dcterms:created xsi:type="dcterms:W3CDTF">2020-02-10T16:14:05Z</dcterms:created>
  <dcterms:modified xsi:type="dcterms:W3CDTF">2023-03-24T09:58:28Z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0x010100F4325613D730B34895981C1A5AEAF9BA</vt:lpwstr>
  </property>
  <property fmtid="{D5CDD505-2E9C-101B-9397-08002B2CF9AE}" pid="3" name="Order">
    <vt:r8>4411800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</Properties>
</file>